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8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9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0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11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5"/>
  </p:sldMasterIdLst>
  <p:notesMasterIdLst>
    <p:notesMasterId r:id="rId21"/>
  </p:notesMasterIdLst>
  <p:sldIdLst>
    <p:sldId id="362" r:id="rId6"/>
    <p:sldId id="383" r:id="rId7"/>
    <p:sldId id="364" r:id="rId8"/>
    <p:sldId id="366" r:id="rId9"/>
    <p:sldId id="367" r:id="rId10"/>
    <p:sldId id="368" r:id="rId11"/>
    <p:sldId id="369" r:id="rId12"/>
    <p:sldId id="371" r:id="rId13"/>
    <p:sldId id="373" r:id="rId14"/>
    <p:sldId id="385" r:id="rId15"/>
    <p:sldId id="384" r:id="rId16"/>
    <p:sldId id="379" r:id="rId17"/>
    <p:sldId id="268" r:id="rId18"/>
    <p:sldId id="348" r:id="rId19"/>
    <p:sldId id="3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8589"/>
    <a:srgbClr val="D33DD3"/>
    <a:srgbClr val="B6B7B9"/>
    <a:srgbClr val="8B5EB1"/>
    <a:srgbClr val="9258AB"/>
    <a:srgbClr val="B7BADF"/>
    <a:srgbClr val="FFB638"/>
    <a:srgbClr val="482565"/>
    <a:srgbClr val="67337C"/>
    <a:srgbClr val="371B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D29E7-C0BC-3C2F-DDFE-BF9088549023}" v="115" dt="2024-07-03T17:16:39.670"/>
    <p1510:client id="{9C225A10-DF7C-01C9-A91F-45E473B0AC8F}" v="4" dt="2024-07-04T13:09:50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364" autoAdjust="0"/>
  </p:normalViewPr>
  <p:slideViewPr>
    <p:cSldViewPr snapToGrid="0" snapToObjects="1">
      <p:cViewPr varScale="1">
        <p:scale>
          <a:sx n="72" d="100"/>
          <a:sy n="72" d="100"/>
        </p:scale>
        <p:origin x="6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051881235845556"/>
          <c:y val="3.4661143340847286E-2"/>
          <c:w val="0.57385216801028438"/>
          <c:h val="0.68156972898057067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B6B7B9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2A-1843-B2BC-970B3D30375D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22A-1843-B2BC-970B3D30375D}"/>
              </c:ext>
            </c:extLst>
          </c:dPt>
          <c:dPt>
            <c:idx val="3"/>
            <c:bubble3D val="0"/>
            <c:spPr>
              <a:solidFill>
                <a:srgbClr val="8B5EB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22A-1843-B2BC-970B3D30375D}"/>
              </c:ext>
            </c:extLst>
          </c:dPt>
          <c:dLbls>
            <c:dLbl>
              <c:idx val="3"/>
              <c:layout>
                <c:manualLayout>
                  <c:x val="7.5755508342575358E-3"/>
                  <c:y val="4.5843046403992024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522A-1843-B2BC-970B3D303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Planilha1!$A$2:$A$5</c:f>
              <c:strCache>
                <c:ptCount val="4"/>
                <c:pt idx="0">
                  <c:v>Indicação de amigos e familiares</c:v>
                </c:pt>
                <c:pt idx="1">
                  <c:v>Indicação de ex-aluno</c:v>
                </c:pt>
                <c:pt idx="2">
                  <c:v>Jornais, Revistas ou Portais de Notícias Online</c:v>
                </c:pt>
                <c:pt idx="3">
                  <c:v>Internet e Redes Sociais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25</c:v>
                </c:pt>
                <c:pt idx="1">
                  <c:v>8</c:v>
                </c:pt>
                <c:pt idx="2">
                  <c:v>11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CONHECIMENTO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5999009620826258"/>
          <c:y val="0.18616512197506213"/>
          <c:w val="0.43492524995283915"/>
          <c:h val="0.7126552918325374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spPr>
            <a:solidFill>
              <a:srgbClr val="895EAF"/>
            </a:solidFill>
            <a:ln>
              <a:noFill/>
            </a:ln>
          </c:spPr>
          <c:dPt>
            <c:idx val="0"/>
            <c:bubble3D val="0"/>
            <c:spPr>
              <a:solidFill>
                <a:srgbClr val="4B246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577-41DF-8AC1-0C1819B194DD}"/>
              </c:ext>
            </c:extLst>
          </c:dPt>
          <c:dLbls>
            <c:dLbl>
              <c:idx val="1"/>
              <c:layout>
                <c:manualLayout>
                  <c:x val="-3.9968873797396722E-3"/>
                  <c:y val="0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F577-41DF-8AC1-0C1819B194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Planilha1!$A$2:$A$3</c:f>
              <c:strCache>
                <c:ptCount val="2"/>
                <c:pt idx="0">
                  <c:v>Ótimo</c:v>
                </c:pt>
                <c:pt idx="1">
                  <c:v>Bom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43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2462624976419543"/>
          <c:y val="0.407776173433056"/>
          <c:w val="0.14959559517072252"/>
          <c:h val="0.18878788429089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POSTURA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3902707036408224"/>
          <c:y val="0.1518157451515797"/>
          <c:w val="0.4469041218637993"/>
          <c:h val="0.732283507160241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dPt>
            <c:idx val="0"/>
            <c:bubble3D val="0"/>
            <c:spPr>
              <a:solidFill>
                <a:srgbClr val="4B246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F81-4ECB-A56A-6362BC47A708}"/>
              </c:ext>
            </c:extLst>
          </c:dPt>
          <c:dLbls>
            <c:dLbl>
              <c:idx val="1"/>
              <c:layout>
                <c:manualLayout>
                  <c:x val="-1.1973093536257962E-2"/>
                  <c:y val="-4.9070538319260651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F81-4ECB-A56A-6362BC47A7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Planilha1!$A$2:$A$3</c:f>
              <c:strCache>
                <c:ptCount val="2"/>
                <c:pt idx="0">
                  <c:v>Ótima </c:v>
                </c:pt>
                <c:pt idx="1">
                  <c:v>Boa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37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2664756649688733"/>
          <c:y val="0.49610314240772518"/>
          <c:w val="0.15955315034899076"/>
          <c:h val="0.18878788429089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AULAS DE</a:t>
            </a:r>
            <a:r>
              <a:rPr lang="en-US" sz="1400" baseline="0" dirty="0">
                <a:solidFill>
                  <a:srgbClr val="848589"/>
                </a:solidFill>
              </a:rPr>
              <a:t> workshop</a:t>
            </a:r>
            <a:endParaRPr lang="en-US" sz="1400" dirty="0">
              <a:solidFill>
                <a:srgbClr val="848589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5999009620826258"/>
          <c:y val="0.20088628347084034"/>
          <c:w val="0.45588827579701946"/>
          <c:h val="0.74700466865601989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dPt>
            <c:idx val="0"/>
            <c:bubble3D val="0"/>
            <c:spPr>
              <a:solidFill>
                <a:srgbClr val="4B246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2A-1843-B2BC-970B3D30375D}"/>
              </c:ext>
            </c:extLst>
          </c:dPt>
          <c:dPt>
            <c:idx val="2"/>
            <c:bubble3D val="0"/>
            <c:spPr>
              <a:solidFill>
                <a:srgbClr val="D33DD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ABE-42E4-BF3F-6F69884AF44F}"/>
              </c:ext>
            </c:extLst>
          </c:dPt>
          <c:dLbls>
            <c:dLbl>
              <c:idx val="1"/>
              <c:layout>
                <c:manualLayout>
                  <c:x val="2.140071951669833E-4"/>
                  <c:y val="4.6369726800743862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22A-1843-B2BC-970B3D30375D}"/>
                </c:ext>
              </c:extLst>
            </c:dLbl>
            <c:dLbl>
              <c:idx val="2"/>
              <c:layout>
                <c:manualLayout>
                  <c:x val="5.9894359554800436E-3"/>
                  <c:y val="-9.8141076638521303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ABE-42E4-BF3F-6F69884AF4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Planilha1!$A$2:$A$4</c:f>
              <c:strCache>
                <c:ptCount val="3"/>
                <c:pt idx="0">
                  <c:v>Ótimas</c:v>
                </c:pt>
                <c:pt idx="1">
                  <c:v>Boas</c:v>
                </c:pt>
                <c:pt idx="2">
                  <c:v>Regulares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39</c:v>
                </c:pt>
                <c:pt idx="1">
                  <c:v>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3771245991322387"/>
          <c:y val="0.45684671175231656"/>
          <c:w val="0.21736677042067534"/>
          <c:h val="0.283181826436346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PONTUALIDADE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3990638558762492"/>
          <c:y val="0.18125806814313605"/>
          <c:w val="0.4469041218637993"/>
          <c:h val="0.732283507160241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spPr>
            <a:solidFill>
              <a:srgbClr val="8B5EB1"/>
            </a:solidFill>
          </c:spPr>
          <c:dPt>
            <c:idx val="0"/>
            <c:bubble3D val="0"/>
            <c:explosion val="1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CB8-4B6E-B5F8-0EB7033711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</c:f>
              <c:strCache>
                <c:ptCount val="1"/>
                <c:pt idx="0">
                  <c:v>Sim</c:v>
                </c:pt>
              </c:strCache>
            </c:strRef>
          </c:cat>
          <c:val>
            <c:numRef>
              <c:f>Planilha1!$B$2</c:f>
              <c:numCache>
                <c:formatCode>General</c:formatCode>
                <c:ptCount val="1"/>
                <c:pt idx="0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B8-4B6E-B5F8-0EB7033711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056616676098838"/>
          <c:y val="0.42115233852025669"/>
          <c:w val="0.15467152424070929"/>
          <c:h val="0.158185641960487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AULAS DE MATEMÁTICA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0001755390997208"/>
          <c:y val="0.20579332161184805"/>
          <c:w val="0.53290874096516816"/>
          <c:h val="0.65566015138766731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dPt>
            <c:idx val="0"/>
            <c:bubble3D val="0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2A-1843-B2BC-970B3D30375D}"/>
              </c:ext>
            </c:extLst>
          </c:dPt>
          <c:dPt>
            <c:idx val="2"/>
            <c:bubble3D val="0"/>
            <c:spPr>
              <a:solidFill>
                <a:srgbClr val="D33DD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22A-1843-B2BC-970B3D30375D}"/>
              </c:ext>
            </c:extLst>
          </c:dPt>
          <c:dLbls>
            <c:dLbl>
              <c:idx val="1"/>
              <c:layout>
                <c:manualLayout>
                  <c:x val="-7.9820623575052596E-3"/>
                  <c:y val="2.453526915963032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22A-1843-B2BC-970B3D30375D}"/>
                </c:ext>
              </c:extLst>
            </c:dLbl>
            <c:dLbl>
              <c:idx val="2"/>
              <c:layout>
                <c:manualLayout>
                  <c:x val="6.9372363821133404E-3"/>
                  <c:y val="-2.1173840672671775E-2"/>
                </c:manualLayout>
              </c:layout>
              <c:tx>
                <c:rich>
                  <a:bodyPr/>
                  <a:lstStyle/>
                  <a:p>
                    <a:fld id="{2174FCA1-BDC0-4A8C-909C-7550C952D9DB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22A-1843-B2BC-970B3D303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Planilha1!$A$2:$A$4</c:f>
              <c:strCache>
                <c:ptCount val="3"/>
                <c:pt idx="0">
                  <c:v>Ótimas</c:v>
                </c:pt>
                <c:pt idx="1">
                  <c:v>Boas</c:v>
                </c:pt>
                <c:pt idx="2">
                  <c:v>Regulares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19</c:v>
                </c:pt>
                <c:pt idx="1">
                  <c:v>27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4979031037076815"/>
          <c:y val="0.45747935484366165"/>
          <c:w val="0.19830088477299418"/>
          <c:h val="0.193980435900564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AULAS DE</a:t>
            </a:r>
            <a:r>
              <a:rPr lang="en-US" sz="1400" baseline="0" dirty="0">
                <a:solidFill>
                  <a:srgbClr val="848589"/>
                </a:solidFill>
              </a:rPr>
              <a:t> </a:t>
            </a:r>
            <a:r>
              <a:rPr lang="en-US" sz="1400" cap="none" baseline="0" dirty="0">
                <a:solidFill>
                  <a:srgbClr val="848589"/>
                </a:solidFill>
              </a:rPr>
              <a:t>PORTUGUÊS</a:t>
            </a:r>
            <a:endParaRPr lang="en-US" sz="1400" cap="none" dirty="0">
              <a:solidFill>
                <a:srgbClr val="848589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0541753244085184"/>
          <c:y val="0.168818502337195"/>
          <c:w val="0.54110486804773206"/>
          <c:h val="0.66574419300802723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dPt>
            <c:idx val="0"/>
            <c:bubble3D val="0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2A-1843-B2BC-970B3D30375D}"/>
              </c:ext>
            </c:extLst>
          </c:dPt>
          <c:dPt>
            <c:idx val="2"/>
            <c:bubble3D val="0"/>
            <c:spPr>
              <a:solidFill>
                <a:srgbClr val="D33DD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22A-1843-B2BC-970B3D30375D}"/>
              </c:ext>
            </c:extLst>
          </c:dPt>
          <c:dLbls>
            <c:dLbl>
              <c:idx val="1"/>
              <c:layout>
                <c:manualLayout>
                  <c:x val="2.1404583850790043E-4"/>
                  <c:y val="1.445114625909846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22A-1843-B2BC-970B3D30375D}"/>
                </c:ext>
              </c:extLst>
            </c:dLbl>
            <c:dLbl>
              <c:idx val="2"/>
              <c:layout>
                <c:manualLayout>
                  <c:x val="6.9372363821133404E-3"/>
                  <c:y val="-1.4451146259098465E-2"/>
                </c:manualLayout>
              </c:layout>
              <c:tx>
                <c:rich>
                  <a:bodyPr/>
                  <a:lstStyle/>
                  <a:p>
                    <a:fld id="{2174FCA1-BDC0-4A8C-909C-7550C952D9DB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22A-1843-B2BC-970B3D303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Planilha1!$A$2:$A$4</c:f>
              <c:strCache>
                <c:ptCount val="3"/>
                <c:pt idx="0">
                  <c:v>Ótimas</c:v>
                </c:pt>
                <c:pt idx="1">
                  <c:v>Boas</c:v>
                </c:pt>
                <c:pt idx="2">
                  <c:v>Regulares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36</c:v>
                </c:pt>
                <c:pt idx="1">
                  <c:v>11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689146068967504"/>
          <c:y val="0.45075666043008827"/>
          <c:w val="0.19830088477299418"/>
          <c:h val="0.193980435900564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61823632791678"/>
          <c:y val="4.074630535491567E-2"/>
          <c:w val="0.52086309012240595"/>
          <c:h val="0.7251286400232374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dPt>
            <c:idx val="0"/>
            <c:bubble3D val="0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2A-1843-B2BC-970B3D30375D}"/>
              </c:ext>
            </c:extLst>
          </c:dPt>
          <c:dPt>
            <c:idx val="2"/>
            <c:bubble3D val="0"/>
            <c:spPr>
              <a:solidFill>
                <a:srgbClr val="D33DD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22A-1843-B2BC-970B3D30375D}"/>
              </c:ext>
            </c:extLst>
          </c:dPt>
          <c:dLbls>
            <c:dLbl>
              <c:idx val="1"/>
              <c:layout>
                <c:manualLayout>
                  <c:x val="-7.9820623575052596E-3"/>
                  <c:y val="2.453526915963032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22A-1843-B2BC-970B3D30375D}"/>
                </c:ext>
              </c:extLst>
            </c:dLbl>
            <c:dLbl>
              <c:idx val="2"/>
              <c:layout>
                <c:manualLayout>
                  <c:x val="-1.6055511469540665E-3"/>
                  <c:y val="-1.7390874149141328E-2"/>
                </c:manualLayout>
              </c:layout>
              <c:tx>
                <c:rich>
                  <a:bodyPr/>
                  <a:lstStyle/>
                  <a:p>
                    <a:fld id="{2174FCA1-BDC0-4A8C-909C-7550C952D9DB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22A-1843-B2BC-970B3D303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Planilha1!$A$2:$A$4</c:f>
              <c:strCache>
                <c:ptCount val="3"/>
                <c:pt idx="0">
                  <c:v>Ótimo</c:v>
                </c:pt>
                <c:pt idx="1">
                  <c:v>Bom</c:v>
                </c:pt>
                <c:pt idx="2">
                  <c:v>Regular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36</c:v>
                </c:pt>
                <c:pt idx="1">
                  <c:v>11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188022744011517"/>
          <c:y val="0.81599455076742378"/>
          <c:w val="0.48704661710968156"/>
          <c:h val="0.113894141692786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08702808865279"/>
          <c:y val="3.8462199112843973E-2"/>
          <c:w val="0.61118885402838452"/>
          <c:h val="0.75648464080878774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A5A-493F-8A0D-7D8D1A19FDD1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A5A-493F-8A0D-7D8D1A19FDD1}"/>
              </c:ext>
            </c:extLst>
          </c:dPt>
          <c:dPt>
            <c:idx val="2"/>
            <c:bubble3D val="0"/>
            <c:spPr>
              <a:solidFill>
                <a:srgbClr val="D33DD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A5A-493F-8A0D-7D8D1A19FDD1}"/>
              </c:ext>
            </c:extLst>
          </c:dPt>
          <c:dLbls>
            <c:dLbl>
              <c:idx val="1"/>
              <c:layout/>
              <c:tx>
                <c:rich>
                  <a:bodyPr/>
                  <a:lstStyle/>
                  <a:p>
                    <a:fld id="{2174FCA1-BDC0-4A8C-909C-7550C952D9DB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A5A-493F-8A0D-7D8D1A19FDD1}"/>
                </c:ext>
              </c:extLst>
            </c:dLbl>
            <c:dLbl>
              <c:idx val="2"/>
              <c:layout>
                <c:manualLayout>
                  <c:x val="5.4204050507931124E-3"/>
                  <c:y val="0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A5A-493F-8A0D-7D8D1A19FD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Planilha1!$A$2:$A$4</c:f>
              <c:strCache>
                <c:ptCount val="3"/>
                <c:pt idx="0">
                  <c:v>Ótimas</c:v>
                </c:pt>
                <c:pt idx="1">
                  <c:v>Boas</c:v>
                </c:pt>
                <c:pt idx="2">
                  <c:v>Regulares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30</c:v>
                </c:pt>
                <c:pt idx="1">
                  <c:v>15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5A-493F-8A0D-7D8D1A19F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36202970694957"/>
          <c:y val="0.83642731950032079"/>
          <c:w val="0.46254436089369816"/>
          <c:h val="8.34933795965420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400" dirty="0"/>
              <a:t>atendimento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8402649662601375"/>
          <c:y val="9.6710662772542033E-2"/>
          <c:w val="0.68414458478915641"/>
          <c:h val="0.73449910657186468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2A-1843-B2BC-970B3D30375D}"/>
              </c:ext>
            </c:extLst>
          </c:dPt>
          <c:dPt>
            <c:idx val="2"/>
            <c:bubble3D val="0"/>
            <c:spPr>
              <a:solidFill>
                <a:srgbClr val="D33DD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B3F-4A06-AF32-013EF061A0E2}"/>
              </c:ext>
            </c:extLst>
          </c:dPt>
          <c:dLbls>
            <c:dLbl>
              <c:idx val="1"/>
              <c:layout/>
              <c:tx>
                <c:rich>
                  <a:bodyPr/>
                  <a:lstStyle/>
                  <a:p>
                    <a:fld id="{2174FCA1-BDC0-4A8C-909C-7550C952D9DB}" type="PERCENTAGE">
                      <a:rPr lang="en-US" baseline="0" smtClean="0"/>
                      <a:pPr/>
                      <a:t>[PORCENTAGEM]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22A-1843-B2BC-970B3D303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Planilha1!$A$2:$A$4</c:f>
              <c:strCache>
                <c:ptCount val="3"/>
                <c:pt idx="0">
                  <c:v>Ótimas</c:v>
                </c:pt>
                <c:pt idx="1">
                  <c:v>Boas</c:v>
                </c:pt>
                <c:pt idx="2">
                  <c:v>Regulares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29</c:v>
                </c:pt>
                <c:pt idx="1">
                  <c:v>13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80858044945211"/>
          <c:y val="0.87470041070641458"/>
          <c:w val="0.3599007924224602"/>
          <c:h val="8.92910772390217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72037593511739"/>
          <c:y val="0.14799742345933203"/>
          <c:w val="0.57970683083382646"/>
          <c:h val="0.68977275495043477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dPt>
            <c:idx val="0"/>
            <c:bubble3D val="0"/>
            <c:spPr>
              <a:solidFill>
                <a:srgbClr val="4B246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9B5C9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2A-1843-B2BC-970B3D3037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F29-4E3D-BE90-8DFEF553A5B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F29-4E3D-BE90-8DFEF553A5B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Planilha1!$A$2:$A$5</c:f>
              <c:strCache>
                <c:ptCount val="4"/>
                <c:pt idx="0">
                  <c:v>EAD e Semipresencial</c:v>
                </c:pt>
                <c:pt idx="1">
                  <c:v>Apenas Semipresencial</c:v>
                </c:pt>
                <c:pt idx="2">
                  <c:v>Apenas EAD</c:v>
                </c:pt>
                <c:pt idx="3">
                  <c:v>Não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23</c:v>
                </c:pt>
                <c:pt idx="1">
                  <c:v>8</c:v>
                </c:pt>
                <c:pt idx="2">
                  <c:v>4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5772120438581215E-2"/>
          <c:y val="0.87213543580519037"/>
          <c:w val="0.87165805770759208"/>
          <c:h val="8.29440946481760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POSTURA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4889053952084506"/>
          <c:y val="0.20579333730276639"/>
          <c:w val="0.44390940388605926"/>
          <c:h val="0.7273764533283154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dPt>
            <c:idx val="0"/>
            <c:bubble3D val="0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2A-1843-B2BC-970B3D30375D}"/>
              </c:ext>
            </c:extLst>
          </c:dPt>
          <c:dLbls>
            <c:dLbl>
              <c:idx val="1"/>
              <c:layout>
                <c:manualLayout>
                  <c:x val="1.4973589888700246E-2"/>
                  <c:y val="4.9070538319260651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22A-1843-B2BC-970B3D303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Planilha1!$A$2:$A$3</c:f>
              <c:strCache>
                <c:ptCount val="2"/>
                <c:pt idx="0">
                  <c:v>Ótima</c:v>
                </c:pt>
                <c:pt idx="1">
                  <c:v>Boa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40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545734295415959"/>
          <c:y val="0.40286911960112992"/>
          <c:w val="0.14959559517072252"/>
          <c:h val="0.18878788429089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PONTUALIDADE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1207460856442181"/>
          <c:y val="0.18125806814313605"/>
          <c:w val="0.45588827579701946"/>
          <c:h val="0.74700466865601989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rgbClr val="482565"/>
            </a:solidFill>
          </c:spPr>
          <c:dPt>
            <c:idx val="0"/>
            <c:bubble3D val="0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</c:f>
              <c:strCache>
                <c:ptCount val="1"/>
                <c:pt idx="0">
                  <c:v>Sim</c:v>
                </c:pt>
              </c:strCache>
            </c:strRef>
          </c:cat>
          <c:val>
            <c:numRef>
              <c:f>Planilha1!$B$2</c:f>
              <c:numCache>
                <c:formatCode>General</c:formatCode>
                <c:ptCount val="1"/>
                <c:pt idx="0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270349933974712"/>
          <c:y val="0.4604087691756652"/>
          <c:w val="0.19060813997358989"/>
          <c:h val="0.207256180279748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AULAS DE T.I.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4202178834182234"/>
          <c:y val="0.18125806814313605"/>
          <c:w val="0.45888299377475955"/>
          <c:h val="0.75191172248794591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dPt>
            <c:idx val="0"/>
            <c:bubble3D val="0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2A-1843-B2BC-970B3D3037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Planilha1!$A$2:$A$3</c:f>
              <c:strCache>
                <c:ptCount val="2"/>
                <c:pt idx="0">
                  <c:v>Ótimas</c:v>
                </c:pt>
                <c:pt idx="1">
                  <c:v>Boas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42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336552065647991"/>
          <c:y val="0.49610314240772518"/>
          <c:w val="0.16751910016977928"/>
          <c:h val="0.18878788429089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cap="none" baseline="0" dirty="0">
                <a:solidFill>
                  <a:srgbClr val="848589"/>
                </a:solidFill>
              </a:rPr>
              <a:t>CONHECIMENTO</a:t>
            </a:r>
            <a:r>
              <a:rPr lang="en-US" sz="1400" baseline="0" dirty="0">
                <a:solidFill>
                  <a:srgbClr val="848589"/>
                </a:solidFill>
              </a:rPr>
              <a:t> </a:t>
            </a:r>
            <a:endParaRPr lang="en-US" sz="1400" dirty="0">
              <a:solidFill>
                <a:srgbClr val="848589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3004291643086214"/>
          <c:y val="0.16653690664735787"/>
          <c:w val="0.44390940388605926"/>
          <c:h val="0.72737645332831546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spPr>
            <a:solidFill>
              <a:srgbClr val="895EAF"/>
            </a:solidFill>
          </c:spPr>
          <c:dPt>
            <c:idx val="0"/>
            <c:bubble3D val="0"/>
            <c:spPr>
              <a:solidFill>
                <a:srgbClr val="4B246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FD6-4D12-9E76-BC0D81E8474F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FA5-4995-9EBF-C382A8C6256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Planilha1!$A$2:$A$3</c:f>
              <c:strCache>
                <c:ptCount val="2"/>
                <c:pt idx="0">
                  <c:v>Ótimo</c:v>
                </c:pt>
                <c:pt idx="1">
                  <c:v>Bom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44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D6-4D12-9E76-BC0D81E847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2163153178645534"/>
          <c:y val="0.40286911960112992"/>
          <c:w val="0.14959559517072252"/>
          <c:h val="0.188787884290897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CONHECIMENTO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2042707038752685"/>
          <c:y val="0.23032851746755942"/>
          <c:w val="0.41407679775753969"/>
          <c:h val="0.67830603930587252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spPr>
            <a:solidFill>
              <a:srgbClr val="895EAF"/>
            </a:solidFill>
          </c:spPr>
          <c:dPt>
            <c:idx val="0"/>
            <c:bubble3D val="0"/>
            <c:spPr>
              <a:solidFill>
                <a:srgbClr val="4B246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CF8-482E-B174-4BE54FF61625}"/>
              </c:ext>
            </c:extLst>
          </c:dPt>
          <c:dPt>
            <c:idx val="2"/>
            <c:bubble3D val="0"/>
            <c:spPr>
              <a:solidFill>
                <a:srgbClr val="D33DD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BAD-4ED0-9A4B-8AB9ED945B03}"/>
              </c:ext>
            </c:extLst>
          </c:dPt>
          <c:dLbls>
            <c:dLbl>
              <c:idx val="1"/>
              <c:layout>
                <c:manualLayout>
                  <c:x val="1.4977725645333589E-2"/>
                  <c:y val="0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CF8-482E-B174-4BE54FF61625}"/>
                </c:ext>
              </c:extLst>
            </c:dLbl>
            <c:dLbl>
              <c:idx val="2"/>
              <c:layout>
                <c:manualLayout>
                  <c:x val="0"/>
                  <c:y val="-1.962820774371433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FBAD-4ED0-9A4B-8AB9ED945B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Planilha1!$A$2:$A$4</c:f>
              <c:strCache>
                <c:ptCount val="3"/>
                <c:pt idx="0">
                  <c:v>Ótimo</c:v>
                </c:pt>
                <c:pt idx="1">
                  <c:v>Bom</c:v>
                </c:pt>
                <c:pt idx="2">
                  <c:v>Regular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33</c:v>
                </c:pt>
                <c:pt idx="1">
                  <c:v>13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7665095224133998"/>
          <c:y val="0.45193948329902262"/>
          <c:w val="0.17956288156345757"/>
          <c:h val="0.283181717019974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POSTURA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5188955257395224"/>
          <c:y val="0.23032851746755942"/>
          <c:w val="0.41407689542573078"/>
          <c:h val="0.67830603930587252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spPr>
            <a:solidFill>
              <a:srgbClr val="9258AB"/>
            </a:solidFill>
          </c:spPr>
          <c:dPt>
            <c:idx val="0"/>
            <c:bubble3D val="0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B3-4555-872C-B8C3A6726C0E}"/>
              </c:ext>
            </c:extLst>
          </c:dPt>
          <c:dLbls>
            <c:dLbl>
              <c:idx val="1"/>
              <c:layout>
                <c:manualLayout>
                  <c:x val="1.1982183342500804E-2"/>
                  <c:y val="0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41B3-4555-872C-B8C3A6726C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Planilha1!$A$2:$A$3</c:f>
              <c:strCache>
                <c:ptCount val="2"/>
                <c:pt idx="0">
                  <c:v>Ótima </c:v>
                </c:pt>
                <c:pt idx="1">
                  <c:v>Boa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40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0859872611464958"/>
          <c:y val="0.45193948329902262"/>
          <c:w val="0.15959725711784148"/>
          <c:h val="0.188787811346649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PONTUALIDADE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5693020381495557"/>
          <c:y val="0.19597915391605927"/>
          <c:w val="0.42306333335692031"/>
          <c:h val="0.69302719511365818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spPr>
            <a:solidFill>
              <a:srgbClr val="8B5EB1"/>
            </a:solidFill>
          </c:spPr>
          <c:dPt>
            <c:idx val="0"/>
            <c:bubble3D val="0"/>
            <c:explosion val="1"/>
            <c:spPr>
              <a:solidFill>
                <a:srgbClr val="48256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A28A-4B4A-9CE3-740F64ABB7B2}"/>
              </c:ext>
            </c:extLst>
          </c:dPt>
          <c:dLbls>
            <c:dLbl>
              <c:idx val="1"/>
              <c:layout>
                <c:manualLayout>
                  <c:x val="1.497772211254284E-2"/>
                  <c:y val="-4.4980789790756665E-1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A28A-4B4A-9CE3-740F64ABB7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Planilha1!$A$2:$A$3</c:f>
              <c:strCache>
                <c:ptCount val="2"/>
                <c:pt idx="0">
                  <c:v>Sim</c:v>
                </c:pt>
                <c:pt idx="1">
                  <c:v>Não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48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3942301568768976"/>
          <c:y val="0.43721832749123679"/>
          <c:w val="0.11978639645440757"/>
          <c:h val="0.188787811346649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400" b="1" i="0" u="none" strike="noStrike" kern="1200" cap="all" spc="50" baseline="0">
                <a:solidFill>
                  <a:srgbClr val="848589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rgbClr val="848589"/>
                </a:solidFill>
              </a:rPr>
              <a:t>AULAS</a:t>
            </a:r>
            <a:r>
              <a:rPr lang="en-US" sz="1400" baseline="0" dirty="0">
                <a:solidFill>
                  <a:srgbClr val="848589"/>
                </a:solidFill>
              </a:rPr>
              <a:t> do monitor(a)</a:t>
            </a:r>
            <a:endParaRPr lang="en-US" sz="1400" dirty="0">
              <a:solidFill>
                <a:srgbClr val="848589"/>
              </a:solidFill>
            </a:endParaRPr>
          </a:p>
        </c:rich>
      </c:tx>
      <c:layout>
        <c:manualLayout>
          <c:xMode val="edge"/>
          <c:yMode val="edge"/>
          <c:x val="0.24935790372223601"/>
          <c:y val="2.45352596796429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4794362902980427"/>
          <c:y val="0.21070030972384501"/>
          <c:w val="0.43205006853193995"/>
          <c:h val="0.70774835092144395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Resultados</c:v>
                </c:pt>
              </c:strCache>
            </c:strRef>
          </c:tx>
          <c:dPt>
            <c:idx val="0"/>
            <c:bubble3D val="0"/>
            <c:spPr>
              <a:solidFill>
                <a:srgbClr val="4A246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2A-1843-B2BC-970B3D30375D}"/>
              </c:ext>
            </c:extLst>
          </c:dPt>
          <c:dPt>
            <c:idx val="1"/>
            <c:bubble3D val="0"/>
            <c:spPr>
              <a:solidFill>
                <a:srgbClr val="FFB63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2A-1843-B2BC-970B3D30375D}"/>
              </c:ext>
            </c:extLst>
          </c:dPt>
          <c:dPt>
            <c:idx val="2"/>
            <c:bubble3D val="0"/>
            <c:spPr>
              <a:solidFill>
                <a:srgbClr val="848589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150-457F-B585-BD00B733C54E}"/>
              </c:ext>
            </c:extLst>
          </c:dPt>
          <c:dLbls>
            <c:dLbl>
              <c:idx val="1"/>
              <c:layout>
                <c:manualLayout>
                  <c:x val="9.2005692007484617E-3"/>
                  <c:y val="-1.00841849193543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22A-1843-B2BC-970B3D30375D}"/>
                </c:ext>
              </c:extLst>
            </c:dLbl>
            <c:dLbl>
              <c:idx val="2"/>
              <c:layout>
                <c:manualLayout>
                  <c:x val="1.1982180516266872E-2"/>
                  <c:y val="4.9070519359285846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F150-457F-B585-BD00B733C5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Planilha1!$A$2:$A$4</c:f>
              <c:strCache>
                <c:ptCount val="3"/>
                <c:pt idx="0">
                  <c:v>Ótimas</c:v>
                </c:pt>
                <c:pt idx="1">
                  <c:v>Boas</c:v>
                </c:pt>
                <c:pt idx="2">
                  <c:v>Péssimas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30</c:v>
                </c:pt>
                <c:pt idx="1">
                  <c:v>16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2A-1843-B2BC-970B3D303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2167399553121281"/>
          <c:y val="0.41759011974752253"/>
          <c:w val="0.20942846650025271"/>
          <c:h val="0.283181717019974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B6B7B9"/>
      </a:solidFill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0.21588</cdr:x>
      <cdr:y>0</cdr:y>
    </cdr:from>
    <cdr:to>
      <cdr:x>1</cdr:x>
      <cdr:y>0.10281</cdr:y>
    </cdr:to>
    <cdr:sp macro="" textlink="">
      <cdr:nvSpPr>
        <cdr:cNvPr id="2" name="TextBox 5">
          <a:extLst xmlns:a="http://schemas.openxmlformats.org/drawingml/2006/main">
            <a:ext uri="{FF2B5EF4-FFF2-40B4-BE49-F238E27FC236}">
              <a16:creationId xmlns:a16="http://schemas.microsoft.com/office/drawing/2014/main" id="{4173CBA4-5AFE-6149-8AB8-7E77C20D6DBD}"/>
            </a:ext>
          </a:extLst>
        </cdr:cNvPr>
        <cdr:cNvSpPr txBox="1"/>
      </cdr:nvSpPr>
      <cdr:spPr>
        <a:xfrm xmlns:a="http://schemas.openxmlformats.org/drawingml/2006/main">
          <a:off x="1474876" y="0"/>
          <a:ext cx="5357154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1400" b="1" i="0" u="none" strike="noStrike" kern="1200" cap="all" spc="50" baseline="0">
              <a:solidFill>
                <a:srgbClr val="848589"/>
              </a:solidFill>
              <a:latin typeface="+mn-lt"/>
              <a:ea typeface="+mn-ea"/>
              <a:cs typeface="+mn-cs"/>
            </a:defRPr>
          </a:pPr>
          <a:r>
            <a:rPr lang="pt-BR" sz="1400" b="1" cap="all" spc="50" dirty="0">
              <a:solidFill>
                <a:srgbClr val="848589"/>
              </a:solidFill>
            </a:rPr>
            <a:t>Você tem interesse em fazer um outro curso na modalidade Online (EAD) ou Semipresencial?</a:t>
          </a:r>
          <a:endParaRPr lang="en-US" sz="1400" b="1" cap="all" spc="50" dirty="0">
            <a:solidFill>
              <a:srgbClr val="848589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46285-6889-394B-A249-5C7530CD3E57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1A97A-D1F7-B84D-9095-FEA06710D8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>
              <a:solidFill>
                <a:srgbClr val="474747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325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dirty="0">
              <a:solidFill>
                <a:srgbClr val="474747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228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dirty="0">
              <a:solidFill>
                <a:srgbClr val="474747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413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dirty="0">
              <a:solidFill>
                <a:srgbClr val="474747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456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dirty="0">
              <a:solidFill>
                <a:srgbClr val="474747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77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dirty="0">
              <a:solidFill>
                <a:srgbClr val="474747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844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dirty="0">
              <a:solidFill>
                <a:srgbClr val="474747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087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411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69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911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1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277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dirty="0">
              <a:solidFill>
                <a:srgbClr val="474747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A97A-D1F7-B84D-9095-FEA06710D80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6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83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83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58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4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90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517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077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41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23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37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68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C2C6C-955E-F645-92EC-182CC3CFE89D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1ACC5-25AC-1E4B-B15D-5CE3ADF2F5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80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8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9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mailto:educacional@ios.org.b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hart" Target="../charts/chart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248ED4C-E741-7347-879D-811424A6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60077C-934D-F745-9C46-38D34FFFF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35" y="3933518"/>
            <a:ext cx="4076700" cy="202043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D8F1DF0-DCE5-134D-BD1F-D0BC1A68CD0F}"/>
              </a:ext>
            </a:extLst>
          </p:cNvPr>
          <p:cNvSpPr txBox="1"/>
          <p:nvPr/>
        </p:nvSpPr>
        <p:spPr>
          <a:xfrm>
            <a:off x="419896" y="585880"/>
            <a:ext cx="928580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 DE SATISFAÇÃO</a:t>
            </a:r>
          </a:p>
          <a:p>
            <a:r>
              <a:rPr lang="pt-BR" sz="3200" dirty="0">
                <a:solidFill>
                  <a:schemeClr val="bg1"/>
                </a:solidFill>
                <a:latin typeface="Arial"/>
                <a:cs typeface="Arial"/>
              </a:rPr>
              <a:t>SANTO AMARO | </a:t>
            </a:r>
            <a:r>
              <a:rPr lang="pt-BR" sz="3200" dirty="0" smtClean="0">
                <a:solidFill>
                  <a:schemeClr val="bg1"/>
                </a:solidFill>
                <a:latin typeface="Arial"/>
                <a:cs typeface="Arial"/>
              </a:rPr>
              <a:t>SP</a:t>
            </a:r>
            <a:br>
              <a:rPr lang="pt-BR" sz="3200" dirty="0" smtClean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pt-BR" sz="3200" dirty="0" smtClean="0">
                <a:solidFill>
                  <a:schemeClr val="bg1"/>
                </a:solidFill>
                <a:latin typeface="Arial"/>
                <a:cs typeface="Arial"/>
              </a:rPr>
              <a:t>1°SEMESTRE </a:t>
            </a:r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DE 2024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0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8" t="3292" r="25802" b="8992"/>
          <a:stretch/>
        </p:blipFill>
        <p:spPr>
          <a:xfrm>
            <a:off x="-430678" y="0"/>
            <a:ext cx="8756073" cy="68743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EDC6834-CB6E-834C-A89D-92E46F57A5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"/>
          <a:stretch/>
        </p:blipFill>
        <p:spPr>
          <a:xfrm>
            <a:off x="1765738" y="0"/>
            <a:ext cx="10426262" cy="687153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13000"/>
              </a:prstClr>
            </a:outerShdw>
          </a:effec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EBA7C21-FE6F-7F45-B503-FC340D9FDCB3}"/>
              </a:ext>
            </a:extLst>
          </p:cNvPr>
          <p:cNvSpPr/>
          <p:nvPr/>
        </p:nvSpPr>
        <p:spPr>
          <a:xfrm>
            <a:off x="7504019" y="315393"/>
            <a:ext cx="69007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CB32C"/>
              </a:solidFill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4056250"/>
              </p:ext>
            </p:extLst>
          </p:nvPr>
        </p:nvGraphicFramePr>
        <p:xfrm>
          <a:off x="5837355" y="1497426"/>
          <a:ext cx="7028995" cy="4599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E663071E-EBDB-694D-89DC-8EB2504BBD99}"/>
              </a:ext>
            </a:extLst>
          </p:cNvPr>
          <p:cNvSpPr txBox="1"/>
          <p:nvPr/>
        </p:nvSpPr>
        <p:spPr>
          <a:xfrm>
            <a:off x="7573026" y="291554"/>
            <a:ext cx="439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Palestras e Eventos</a:t>
            </a:r>
          </a:p>
        </p:txBody>
      </p:sp>
    </p:spTree>
    <p:extLst>
      <p:ext uri="{BB962C8B-B14F-4D97-AF65-F5344CB8AC3E}">
        <p14:creationId xmlns:p14="http://schemas.microsoft.com/office/powerpoint/2010/main" val="368026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8" y="-3"/>
            <a:ext cx="10287002" cy="68580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EDC6834-CB6E-834C-A89D-92E46F57A5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" y="1"/>
            <a:ext cx="9037676" cy="687315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13000"/>
              </a:prstClr>
            </a:outerShdw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CFE4716-2BF8-2E4B-8DAA-0222F2C9A43D}"/>
              </a:ext>
            </a:extLst>
          </p:cNvPr>
          <p:cNvSpPr/>
          <p:nvPr/>
        </p:nvSpPr>
        <p:spPr>
          <a:xfrm>
            <a:off x="404295" y="822395"/>
            <a:ext cx="9137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CB32C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63071E-EBDB-694D-89DC-8EB2504BBD99}"/>
              </a:ext>
            </a:extLst>
          </p:cNvPr>
          <p:cNvSpPr txBox="1"/>
          <p:nvPr/>
        </p:nvSpPr>
        <p:spPr>
          <a:xfrm>
            <a:off x="509961" y="717439"/>
            <a:ext cx="4155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Avaliação Da Equipe Psicossocial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65454"/>
              </p:ext>
            </p:extLst>
          </p:nvPr>
        </p:nvGraphicFramePr>
        <p:xfrm>
          <a:off x="-852023" y="2041392"/>
          <a:ext cx="6461200" cy="458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5185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1"/>
          <a:stretch/>
        </p:blipFill>
        <p:spPr>
          <a:xfrm>
            <a:off x="-104503" y="0"/>
            <a:ext cx="7668044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EDC6834-CB6E-834C-A89D-92E46F57A5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"/>
          <a:stretch/>
        </p:blipFill>
        <p:spPr>
          <a:xfrm>
            <a:off x="1786270" y="0"/>
            <a:ext cx="1040573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13000"/>
              </a:prstClr>
            </a:outerShdw>
          </a:effec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EBA7C21-FE6F-7F45-B503-FC340D9FDCB3}"/>
              </a:ext>
            </a:extLst>
          </p:cNvPr>
          <p:cNvSpPr/>
          <p:nvPr/>
        </p:nvSpPr>
        <p:spPr>
          <a:xfrm>
            <a:off x="7504019" y="315393"/>
            <a:ext cx="69007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CB32C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10E9B1-3E24-3A4E-AF14-E12D286AF265}"/>
              </a:ext>
            </a:extLst>
          </p:cNvPr>
          <p:cNvSpPr txBox="1"/>
          <p:nvPr/>
        </p:nvSpPr>
        <p:spPr>
          <a:xfrm>
            <a:off x="7645298" y="197435"/>
            <a:ext cx="4401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Curso EAD e Semipresencial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771583"/>
              </p:ext>
            </p:extLst>
          </p:nvPr>
        </p:nvGraphicFramePr>
        <p:xfrm>
          <a:off x="5246558" y="1551649"/>
          <a:ext cx="6832030" cy="5088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869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72A9E68-CFA5-1444-950D-6BC9559A4C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 t="7706" r="17736"/>
          <a:stretch/>
        </p:blipFill>
        <p:spPr>
          <a:xfrm>
            <a:off x="0" y="0"/>
            <a:ext cx="7420866" cy="6858000"/>
          </a:xfrm>
          <a:prstGeom prst="parallelogram">
            <a:avLst>
              <a:gd name="adj" fmla="val 0"/>
            </a:avLst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EDC6834-CB6E-834C-A89D-92E46F57A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51"/>
          <a:stretch/>
        </p:blipFill>
        <p:spPr>
          <a:xfrm rot="10800000" flipH="1" flipV="1">
            <a:off x="566058" y="0"/>
            <a:ext cx="11625942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13000"/>
              </a:prstClr>
            </a:outerShdw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CFE4716-2BF8-2E4B-8DAA-0222F2C9A43D}"/>
              </a:ext>
            </a:extLst>
          </p:cNvPr>
          <p:cNvSpPr/>
          <p:nvPr/>
        </p:nvSpPr>
        <p:spPr>
          <a:xfrm>
            <a:off x="6498069" y="615614"/>
            <a:ext cx="9137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CB32C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63071E-EBDB-694D-89DC-8EB2504BBD99}"/>
              </a:ext>
            </a:extLst>
          </p:cNvPr>
          <p:cNvSpPr txBox="1"/>
          <p:nvPr/>
        </p:nvSpPr>
        <p:spPr>
          <a:xfrm>
            <a:off x="6589442" y="559211"/>
            <a:ext cx="5412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Considerações dos Alunos</a:t>
            </a:r>
          </a:p>
          <a:p>
            <a:r>
              <a:rPr lang="pt-BR" sz="2400" b="1" i="1" dirty="0">
                <a:solidFill>
                  <a:srgbClr val="E69002"/>
                </a:solidFill>
              </a:rPr>
              <a:t>Pontos positivos</a:t>
            </a:r>
            <a:endParaRPr lang="pt-BR" sz="2400" b="1" i="1" dirty="0">
              <a:solidFill>
                <a:srgbClr val="372064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4381EA9-B505-5149-9794-09C1D65ED7A0}"/>
              </a:ext>
            </a:extLst>
          </p:cNvPr>
          <p:cNvSpPr txBox="1"/>
          <p:nvPr/>
        </p:nvSpPr>
        <p:spPr>
          <a:xfrm>
            <a:off x="5570877" y="1867703"/>
            <a:ext cx="6192223" cy="58785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sz="2000" i="1" dirty="0" smtClean="0">
                <a:solidFill>
                  <a:srgbClr val="8485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sz="2000" i="1" dirty="0">
                <a:solidFill>
                  <a:srgbClr val="848589"/>
                </a:solidFill>
              </a:rPr>
              <a:t>Este curso é abrangente e bem estruturado, com instrutores competentes e material claro. Os recursos práticos e a comunidade de alunos enriquecem a experiência de aprendizado, preparando-os para o mercado de trabalho.”</a:t>
            </a:r>
          </a:p>
          <a:p>
            <a:pPr algn="r"/>
            <a:endParaRPr lang="pt-BR" sz="2000" i="1" dirty="0">
              <a:solidFill>
                <a:srgbClr val="8485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pt-BR" sz="2000" i="1" dirty="0">
                <a:solidFill>
                  <a:srgbClr val="848589"/>
                </a:solidFill>
                <a:cs typeface="Arial"/>
              </a:rPr>
              <a:t>“</a:t>
            </a:r>
            <a:r>
              <a:rPr lang="pt-BR" sz="2000" i="1" dirty="0">
                <a:solidFill>
                  <a:srgbClr val="848589"/>
                </a:solidFill>
              </a:rPr>
              <a:t>Um dos pontos positivos nos quais mais me agradaram foi o grande cuidado e a atenção dos professores para com os alunos, sempre dispostos a tirar dúvidas e sempre nos perguntando se existe uma dificuldade</a:t>
            </a:r>
            <a:r>
              <a:rPr lang="pt-BR" sz="2000" i="1" dirty="0" smtClean="0">
                <a:solidFill>
                  <a:srgbClr val="848589"/>
                </a:solidFill>
              </a:rPr>
              <a:t>.”</a:t>
            </a:r>
            <a:endParaRPr lang="pt-BR" sz="2000" i="1" dirty="0">
              <a:solidFill>
                <a:srgbClr val="848589"/>
              </a:solidFill>
            </a:endParaRPr>
          </a:p>
          <a:p>
            <a:pPr algn="r"/>
            <a:endParaRPr lang="pt-BR" sz="2000" i="1" dirty="0">
              <a:solidFill>
                <a:srgbClr val="848589"/>
              </a:solidFill>
            </a:endParaRPr>
          </a:p>
          <a:p>
            <a:pPr algn="r"/>
            <a:endParaRPr lang="pt-BR" sz="2000" i="1" dirty="0">
              <a:solidFill>
                <a:srgbClr val="848589"/>
              </a:solidFill>
            </a:endParaRPr>
          </a:p>
          <a:p>
            <a:pPr algn="r"/>
            <a:r>
              <a:rPr lang="pt-BR" sz="2000" i="1" dirty="0" smtClean="0">
                <a:solidFill>
                  <a:srgbClr val="848589"/>
                </a:solidFill>
                <a:cs typeface="Arial"/>
              </a:rPr>
              <a:t>“</a:t>
            </a:r>
            <a:r>
              <a:rPr lang="pt-BR" sz="2000" i="1" dirty="0" smtClean="0">
                <a:solidFill>
                  <a:srgbClr val="848589"/>
                </a:solidFill>
              </a:rPr>
              <a:t>Todas </a:t>
            </a:r>
            <a:r>
              <a:rPr lang="pt-BR" sz="2000" i="1" dirty="0">
                <a:solidFill>
                  <a:srgbClr val="848589"/>
                </a:solidFill>
              </a:rPr>
              <a:t>as palestras e eventos foram oportunidades para aprender novas coisas, abordando assuntos muito importantes para o meu conhecimento</a:t>
            </a:r>
            <a:r>
              <a:rPr lang="pt-BR" sz="2000" i="1" dirty="0" smtClean="0">
                <a:solidFill>
                  <a:srgbClr val="848589"/>
                </a:solidFill>
              </a:rPr>
              <a:t>.”</a:t>
            </a:r>
            <a:r>
              <a:rPr lang="pt-BR" sz="2000" i="1" dirty="0">
                <a:solidFill>
                  <a:srgbClr val="848589"/>
                </a:solidFill>
              </a:rPr>
              <a:t/>
            </a:r>
            <a:br>
              <a:rPr lang="pt-BR" sz="2000" i="1" dirty="0">
                <a:solidFill>
                  <a:srgbClr val="848589"/>
                </a:solidFill>
              </a:rPr>
            </a:br>
            <a:endParaRPr lang="pt-BR" sz="2000" i="1" dirty="0">
              <a:solidFill>
                <a:srgbClr val="848589"/>
              </a:solidFill>
            </a:endParaRPr>
          </a:p>
          <a:p>
            <a:pPr algn="r"/>
            <a:r>
              <a:rPr lang="pt-BR" i="1" dirty="0">
                <a:solidFill>
                  <a:srgbClr val="474747"/>
                </a:solidFill>
              </a:rPr>
              <a:t/>
            </a:r>
            <a:br>
              <a:rPr lang="pt-BR" i="1" dirty="0">
                <a:solidFill>
                  <a:srgbClr val="474747"/>
                </a:solidFill>
              </a:rPr>
            </a:br>
            <a:endParaRPr lang="pt-BR" i="1" dirty="0">
              <a:solidFill>
                <a:srgbClr val="474747"/>
              </a:solidFill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100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33"/>
          <a:stretch/>
        </p:blipFill>
        <p:spPr>
          <a:xfrm>
            <a:off x="4549089" y="1"/>
            <a:ext cx="7642911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EDC6834-CB6E-834C-A89D-92E46F57A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51"/>
          <a:stretch/>
        </p:blipFill>
        <p:spPr>
          <a:xfrm flipH="1">
            <a:off x="-1" y="0"/>
            <a:ext cx="10929257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13000"/>
              </a:prstClr>
            </a:outerShdw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CFE4716-2BF8-2E4B-8DAA-0222F2C9A43D}"/>
              </a:ext>
            </a:extLst>
          </p:cNvPr>
          <p:cNvSpPr/>
          <p:nvPr/>
        </p:nvSpPr>
        <p:spPr>
          <a:xfrm>
            <a:off x="92481" y="375917"/>
            <a:ext cx="9137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CB32C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63071E-EBDB-694D-89DC-8EB2504BBD99}"/>
              </a:ext>
            </a:extLst>
          </p:cNvPr>
          <p:cNvSpPr txBox="1"/>
          <p:nvPr/>
        </p:nvSpPr>
        <p:spPr>
          <a:xfrm>
            <a:off x="138168" y="289968"/>
            <a:ext cx="5442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Considerações dos Alunos</a:t>
            </a:r>
          </a:p>
          <a:p>
            <a:r>
              <a:rPr lang="pt-BR" sz="2400" b="1" i="1" dirty="0">
                <a:solidFill>
                  <a:srgbClr val="E69002"/>
                </a:solidFill>
              </a:rPr>
              <a:t>Pontos a melhorar</a:t>
            </a:r>
            <a:endParaRPr lang="pt-BR" sz="2400" b="1" i="1" dirty="0">
              <a:solidFill>
                <a:srgbClr val="372064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69BADB-58BA-D14D-B282-25AE8B42BBF3}"/>
              </a:ext>
            </a:extLst>
          </p:cNvPr>
          <p:cNvSpPr/>
          <p:nvPr/>
        </p:nvSpPr>
        <p:spPr>
          <a:xfrm>
            <a:off x="183854" y="1859339"/>
            <a:ext cx="590690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i="1" dirty="0">
                <a:solidFill>
                  <a:srgbClr val="474747"/>
                </a:solidFill>
              </a:rPr>
              <a:t>“O ar condicionado das salas deram problemas o que acabou causando um certo desconforto durante as </a:t>
            </a:r>
            <a:r>
              <a:rPr lang="pt-BR" sz="2000" i="1" dirty="0" smtClean="0">
                <a:solidFill>
                  <a:srgbClr val="474747"/>
                </a:solidFill>
              </a:rPr>
              <a:t>aulas.”</a:t>
            </a:r>
            <a:endParaRPr lang="pt-BR" sz="2000" i="1" dirty="0">
              <a:solidFill>
                <a:srgbClr val="474747"/>
              </a:solidFill>
            </a:endParaRPr>
          </a:p>
          <a:p>
            <a:endParaRPr lang="pt-BR" sz="2000" i="1" dirty="0">
              <a:solidFill>
                <a:srgbClr val="474747"/>
              </a:solidFill>
            </a:endParaRPr>
          </a:p>
          <a:p>
            <a:r>
              <a:rPr lang="pt-BR" sz="2000" i="1" dirty="0">
                <a:solidFill>
                  <a:srgbClr val="474747"/>
                </a:solidFill>
              </a:rPr>
              <a:t>“Deveria haver uma assistência médica para os alunos, pois durante o semestre tivemos alguns episódios de alunos passando mal e os professores tiveram  que lidar com a situação sem o apoio de um </a:t>
            </a:r>
            <a:r>
              <a:rPr lang="pt-BR" sz="2000" i="1" dirty="0" smtClean="0">
                <a:solidFill>
                  <a:srgbClr val="474747"/>
                </a:solidFill>
              </a:rPr>
              <a:t>profissional.”</a:t>
            </a:r>
            <a:endParaRPr lang="pt-BR" sz="2000" i="1" dirty="0">
              <a:solidFill>
                <a:srgbClr val="474747"/>
              </a:solidFill>
            </a:endParaRPr>
          </a:p>
          <a:p>
            <a:endParaRPr lang="pt-BR" sz="2000" i="1" dirty="0">
              <a:solidFill>
                <a:srgbClr val="474747"/>
              </a:solidFill>
            </a:endParaRPr>
          </a:p>
          <a:p>
            <a:r>
              <a:rPr lang="pt-BR" sz="2000" i="1" dirty="0" smtClean="0">
                <a:solidFill>
                  <a:srgbClr val="474747"/>
                </a:solidFill>
              </a:rPr>
              <a:t>“Maior tempo de duração do curso” </a:t>
            </a:r>
            <a:endParaRPr lang="pt-BR" sz="2000" i="1" dirty="0">
              <a:solidFill>
                <a:srgbClr val="474747"/>
              </a:solidFill>
            </a:endParaRPr>
          </a:p>
          <a:p>
            <a:endParaRPr lang="pt-BR" sz="2000" i="1" dirty="0">
              <a:solidFill>
                <a:srgbClr val="474747"/>
              </a:solidFill>
            </a:endParaRPr>
          </a:p>
          <a:p>
            <a:r>
              <a:rPr lang="pt-BR" sz="2000" i="1" dirty="0" smtClean="0">
                <a:solidFill>
                  <a:srgbClr val="474747"/>
                </a:solidFill>
              </a:rPr>
              <a:t>“O conteúdo </a:t>
            </a:r>
            <a:r>
              <a:rPr lang="pt-BR" sz="2000" i="1" dirty="0">
                <a:solidFill>
                  <a:srgbClr val="474747"/>
                </a:solidFill>
              </a:rPr>
              <a:t>poderia ter sido melhor organizado, pelo tempo ser curto não conseguimos aprofundar tanto em certos temas.” </a:t>
            </a:r>
            <a:br>
              <a:rPr lang="pt-BR" sz="2000" i="1" dirty="0">
                <a:solidFill>
                  <a:srgbClr val="474747"/>
                </a:solidFill>
              </a:rPr>
            </a:br>
            <a:r>
              <a:rPr lang="pt-BR" sz="2000" i="1" dirty="0">
                <a:solidFill>
                  <a:srgbClr val="474747"/>
                </a:solidFill>
              </a:rPr>
              <a:t/>
            </a:r>
            <a:br>
              <a:rPr lang="pt-BR" sz="2000" i="1" dirty="0">
                <a:solidFill>
                  <a:srgbClr val="474747"/>
                </a:solidFill>
              </a:rPr>
            </a:br>
            <a:endParaRPr lang="pt-BR" sz="2000" i="1" dirty="0">
              <a:solidFill>
                <a:srgbClr val="4747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DD86114-11E8-A142-8FC6-45C4563EE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80"/>
          <a:stretch/>
        </p:blipFill>
        <p:spPr>
          <a:xfrm rot="10800000">
            <a:off x="-1" y="2424223"/>
            <a:ext cx="12191999" cy="443377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940115B-86B8-DF40-BB44-76F5FE59834C}"/>
              </a:ext>
            </a:extLst>
          </p:cNvPr>
          <p:cNvSpPr/>
          <p:nvPr/>
        </p:nvSpPr>
        <p:spPr>
          <a:xfrm>
            <a:off x="4452399" y="4598014"/>
            <a:ext cx="9137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CB32C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80C93F-4A83-B146-893E-805E10BBD945}"/>
              </a:ext>
            </a:extLst>
          </p:cNvPr>
          <p:cNvSpPr txBox="1"/>
          <p:nvPr/>
        </p:nvSpPr>
        <p:spPr>
          <a:xfrm>
            <a:off x="4700502" y="4515953"/>
            <a:ext cx="8278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1B6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#</a:t>
            </a:r>
            <a:r>
              <a:rPr lang="pt-BR" sz="3200" b="1" dirty="0" err="1">
                <a:solidFill>
                  <a:srgbClr val="371B6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VamosJuntos</a:t>
            </a:r>
            <a:r>
              <a:rPr lang="pt-BR" sz="3200" b="1" dirty="0">
                <a:solidFill>
                  <a:srgbClr val="371B6B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F468519-896F-F646-A676-39391077117E}"/>
              </a:ext>
            </a:extLst>
          </p:cNvPr>
          <p:cNvSpPr/>
          <p:nvPr/>
        </p:nvSpPr>
        <p:spPr>
          <a:xfrm>
            <a:off x="994513" y="5171451"/>
            <a:ext cx="108286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474747"/>
                </a:solidFill>
              </a:rPr>
              <a:t>Dúvidas!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474747"/>
              </a:solidFill>
            </a:endParaRPr>
          </a:p>
          <a:p>
            <a:pPr algn="ctr"/>
            <a:r>
              <a:rPr lang="pt-BR" sz="2000" dirty="0">
                <a:solidFill>
                  <a:srgbClr val="474747"/>
                </a:solidFill>
              </a:rPr>
              <a:t>E-mail: </a:t>
            </a:r>
            <a:r>
              <a:rPr lang="pt-BR" sz="2000" dirty="0">
                <a:solidFill>
                  <a:srgbClr val="474747"/>
                </a:solidFill>
                <a:hlinkClick r:id="rId4"/>
              </a:rPr>
              <a:t>educacional@ios.org.br</a:t>
            </a:r>
            <a:endParaRPr lang="pt-BR" sz="2000" dirty="0">
              <a:solidFill>
                <a:srgbClr val="474747"/>
              </a:solidFill>
            </a:endParaRPr>
          </a:p>
          <a:p>
            <a:pPr algn="ctr"/>
            <a:r>
              <a:rPr lang="pt-BR" sz="2000" dirty="0">
                <a:solidFill>
                  <a:srgbClr val="474747"/>
                </a:solidFill>
              </a:rPr>
              <a:t>Central de Atendimento IOS: 11 97343-9010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6"/>
          <a:stretch/>
        </p:blipFill>
        <p:spPr>
          <a:xfrm>
            <a:off x="20386" y="-185351"/>
            <a:ext cx="12192000" cy="63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AE15F369-F66F-774C-A4F5-E8F6E4D2B2EF}"/>
              </a:ext>
            </a:extLst>
          </p:cNvPr>
          <p:cNvSpPr/>
          <p:nvPr/>
        </p:nvSpPr>
        <p:spPr>
          <a:xfrm>
            <a:off x="456065" y="3563598"/>
            <a:ext cx="2540186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 atendimento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em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nossas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Unidades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é feito por meio de parcerias com outras Organizações Sociais, empresas privadas, escolas e universidades que cedem espaço físico de salas e laboratórios de informática. </a:t>
            </a:r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0059BE1-AE38-6D45-AD61-65DAADF37CB7}"/>
              </a:ext>
            </a:extLst>
          </p:cNvPr>
          <p:cNvSpPr/>
          <p:nvPr/>
        </p:nvSpPr>
        <p:spPr>
          <a:xfrm>
            <a:off x="456065" y="1387968"/>
            <a:ext cx="2568489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Somos responsáveis por contratar a equipe e montar a infraestrutura para as aulas nas Unidades próprias. 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CED64B-3B2D-8841-BD1B-8BA7DECA8D11}"/>
              </a:ext>
            </a:extLst>
          </p:cNvPr>
          <p:cNvSpPr/>
          <p:nvPr/>
        </p:nvSpPr>
        <p:spPr>
          <a:xfrm>
            <a:off x="438682" y="664385"/>
            <a:ext cx="9137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CB32C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FEAC3E-276E-2D41-873E-1F57B7D0CA36}"/>
              </a:ext>
            </a:extLst>
          </p:cNvPr>
          <p:cNvSpPr txBox="1"/>
          <p:nvPr/>
        </p:nvSpPr>
        <p:spPr>
          <a:xfrm>
            <a:off x="544348" y="594278"/>
            <a:ext cx="322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Atuação</a:t>
            </a:r>
          </a:p>
        </p:txBody>
      </p:sp>
      <p:sp>
        <p:nvSpPr>
          <p:cNvPr id="2" name="Retângulo 1"/>
          <p:cNvSpPr/>
          <p:nvPr/>
        </p:nvSpPr>
        <p:spPr>
          <a:xfrm>
            <a:off x="4031671" y="4585854"/>
            <a:ext cx="678873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773715" y="4807527"/>
            <a:ext cx="936830" cy="257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E39336-B6B6-1E40-B6C5-DE85669C04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2307"/>
          <a:stretch/>
        </p:blipFill>
        <p:spPr>
          <a:xfrm rot="5400000" flipH="1">
            <a:off x="7921282" y="2587283"/>
            <a:ext cx="6858000" cy="168343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748645"/>
            <a:ext cx="7822346" cy="56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39A9E107-CE01-1740-B040-C9D011AA70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6072" y="-39888"/>
            <a:ext cx="7485927" cy="6937773"/>
          </a:xfrm>
          <a:prstGeom prst="parallelogram">
            <a:avLst>
              <a:gd name="adj" fmla="val 0"/>
            </a:avLst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EDC6834-CB6E-834C-A89D-92E46F57A5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39887"/>
            <a:ext cx="10893287" cy="693777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13000"/>
              </a:prstClr>
            </a:outerShdw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CFE4716-2BF8-2E4B-8DAA-0222F2C9A43D}"/>
              </a:ext>
            </a:extLst>
          </p:cNvPr>
          <p:cNvSpPr/>
          <p:nvPr/>
        </p:nvSpPr>
        <p:spPr>
          <a:xfrm>
            <a:off x="438682" y="397093"/>
            <a:ext cx="9137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ECB32C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663071E-EBDB-694D-89DC-8EB2504BBD99}"/>
              </a:ext>
            </a:extLst>
          </p:cNvPr>
          <p:cNvSpPr txBox="1"/>
          <p:nvPr/>
        </p:nvSpPr>
        <p:spPr>
          <a:xfrm>
            <a:off x="544348" y="292137"/>
            <a:ext cx="439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 que acreditamos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82558EE-783F-8F4B-8488-E245EFF31E2D}"/>
              </a:ext>
            </a:extLst>
          </p:cNvPr>
          <p:cNvSpPr txBox="1"/>
          <p:nvPr/>
        </p:nvSpPr>
        <p:spPr>
          <a:xfrm>
            <a:off x="438682" y="1401098"/>
            <a:ext cx="5301768" cy="49675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200" b="1" dirty="0">
                <a:solidFill>
                  <a:srgbClr val="9258AB"/>
                </a:solidFill>
              </a:rPr>
              <a:t>Acreditamos no protagonismo juvenil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na inclusão social do jovem por meio da educação e do trabalho, elementos fundamentais para o desenvolvimento de uma nação.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just">
              <a:lnSpc>
                <a:spcPct val="90000"/>
              </a:lnSpc>
            </a:pP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just">
              <a:lnSpc>
                <a:spcPct val="90000"/>
              </a:lnSpc>
            </a:pP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Trabalhamos para que as oportunidades de formação profissional e vagas de emprego sejam oferecidas de maneira igualitária.</a:t>
            </a:r>
            <a:endParaRPr lang="bg-BG" sz="2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just">
              <a:lnSpc>
                <a:spcPct val="90000"/>
              </a:lnSpc>
            </a:pPr>
            <a:endParaRPr lang="bg-BG" sz="2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just">
              <a:lnSpc>
                <a:spcPct val="90000"/>
              </a:lnSpc>
            </a:pPr>
            <a:r>
              <a:rPr lang="pt-BR" sz="2200" b="1" dirty="0">
                <a:solidFill>
                  <a:srgbClr val="9258AB"/>
                </a:solidFill>
              </a:rPr>
              <a:t>Pessoas com acesso a oportunidades educacionais e profissionais</a:t>
            </a:r>
            <a:r>
              <a:rPr lang="pt-BR" sz="2200" dirty="0">
                <a:solidFill>
                  <a:srgbClr val="474747"/>
                </a:solidFill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têm suas vidas transformadas e replicam essas mudanças em suas famílias e comunidades.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7264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1"/>
          <a:stretch/>
        </p:blipFill>
        <p:spPr>
          <a:xfrm>
            <a:off x="0" y="0"/>
            <a:ext cx="8185134" cy="6858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EDC6834-CB6E-834C-A89D-92E46F57A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51"/>
          <a:stretch/>
        </p:blipFill>
        <p:spPr>
          <a:xfrm rot="10800000" flipH="1" flipV="1">
            <a:off x="2530547" y="-3"/>
            <a:ext cx="9661454" cy="68580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13000"/>
              </a:prst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F10E9B1-3E24-3A4E-AF14-E12D286AF265}"/>
              </a:ext>
            </a:extLst>
          </p:cNvPr>
          <p:cNvSpPr txBox="1"/>
          <p:nvPr/>
        </p:nvSpPr>
        <p:spPr>
          <a:xfrm>
            <a:off x="7516000" y="693485"/>
            <a:ext cx="4199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Como você conheceu o IOS?</a:t>
            </a: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735031"/>
              </p:ext>
            </p:extLst>
          </p:nvPr>
        </p:nvGraphicFramePr>
        <p:xfrm>
          <a:off x="5441430" y="1877928"/>
          <a:ext cx="6605259" cy="4837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CEBA7C21-FE6F-7F45-B503-FC340D9FDCB3}"/>
              </a:ext>
            </a:extLst>
          </p:cNvPr>
          <p:cNvSpPr/>
          <p:nvPr/>
        </p:nvSpPr>
        <p:spPr>
          <a:xfrm>
            <a:off x="7464283" y="811443"/>
            <a:ext cx="6235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ECB3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24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EBA7C21-FE6F-7F45-B503-FC340D9FDCB3}"/>
              </a:ext>
            </a:extLst>
          </p:cNvPr>
          <p:cNvSpPr/>
          <p:nvPr/>
        </p:nvSpPr>
        <p:spPr>
          <a:xfrm>
            <a:off x="438682" y="397093"/>
            <a:ext cx="9137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ECB32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10E9B1-3E24-3A4E-AF14-E12D286AF265}"/>
              </a:ext>
            </a:extLst>
          </p:cNvPr>
          <p:cNvSpPr txBox="1"/>
          <p:nvPr/>
        </p:nvSpPr>
        <p:spPr>
          <a:xfrm>
            <a:off x="544347" y="292137"/>
            <a:ext cx="8501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Instrutor(a) de T.I.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D7441BB-852C-1547-B142-992E8B836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384" b="-12307"/>
          <a:stretch/>
        </p:blipFill>
        <p:spPr>
          <a:xfrm rot="5400000" flipH="1">
            <a:off x="7930725" y="2596725"/>
            <a:ext cx="6858000" cy="1664552"/>
          </a:xfrm>
          <a:prstGeom prst="rect">
            <a:avLst/>
          </a:prstGeom>
        </p:spPr>
      </p:pic>
      <p:graphicFrame>
        <p:nvGraphicFramePr>
          <p:cNvPr id="23" name="Gráfico 22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373959"/>
              </p:ext>
            </p:extLst>
          </p:nvPr>
        </p:nvGraphicFramePr>
        <p:xfrm>
          <a:off x="5419423" y="1120141"/>
          <a:ext cx="4240800" cy="258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727538"/>
              </p:ext>
            </p:extLst>
          </p:nvPr>
        </p:nvGraphicFramePr>
        <p:xfrm>
          <a:off x="1178623" y="3708251"/>
          <a:ext cx="4240800" cy="258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222488"/>
              </p:ext>
            </p:extLst>
          </p:nvPr>
        </p:nvGraphicFramePr>
        <p:xfrm>
          <a:off x="5419423" y="3708252"/>
          <a:ext cx="4240800" cy="258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1943774"/>
              </p:ext>
            </p:extLst>
          </p:nvPr>
        </p:nvGraphicFramePr>
        <p:xfrm>
          <a:off x="1184657" y="1120142"/>
          <a:ext cx="4240800" cy="258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1826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EBA7C21-FE6F-7F45-B503-FC340D9FDCB3}"/>
              </a:ext>
            </a:extLst>
          </p:cNvPr>
          <p:cNvSpPr/>
          <p:nvPr/>
        </p:nvSpPr>
        <p:spPr>
          <a:xfrm>
            <a:off x="438682" y="397093"/>
            <a:ext cx="9137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CB32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10E9B1-3E24-3A4E-AF14-E12D286AF265}"/>
              </a:ext>
            </a:extLst>
          </p:cNvPr>
          <p:cNvSpPr txBox="1"/>
          <p:nvPr/>
        </p:nvSpPr>
        <p:spPr>
          <a:xfrm>
            <a:off x="544347" y="292137"/>
            <a:ext cx="8501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Monitor(a) de T.I.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1923B6F-25E9-EF43-9AF8-9CDA8E034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10611293" y="-1"/>
            <a:ext cx="1603197" cy="6869251"/>
          </a:xfrm>
          <a:prstGeom prst="rect">
            <a:avLst/>
          </a:prstGeom>
        </p:spPr>
      </p:pic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0917166"/>
              </p:ext>
            </p:extLst>
          </p:nvPr>
        </p:nvGraphicFramePr>
        <p:xfrm>
          <a:off x="1273390" y="1072027"/>
          <a:ext cx="4239629" cy="2588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578906"/>
              </p:ext>
            </p:extLst>
          </p:nvPr>
        </p:nvGraphicFramePr>
        <p:xfrm>
          <a:off x="5513017" y="1072028"/>
          <a:ext cx="4239628" cy="2588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30998"/>
              </p:ext>
            </p:extLst>
          </p:nvPr>
        </p:nvGraphicFramePr>
        <p:xfrm>
          <a:off x="1273390" y="3660139"/>
          <a:ext cx="4239630" cy="2588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301526"/>
              </p:ext>
            </p:extLst>
          </p:nvPr>
        </p:nvGraphicFramePr>
        <p:xfrm>
          <a:off x="5513016" y="3660139"/>
          <a:ext cx="4239629" cy="2588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82594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EBA7C21-FE6F-7F45-B503-FC340D9FDCB3}"/>
              </a:ext>
            </a:extLst>
          </p:cNvPr>
          <p:cNvSpPr/>
          <p:nvPr/>
        </p:nvSpPr>
        <p:spPr>
          <a:xfrm>
            <a:off x="438682" y="397093"/>
            <a:ext cx="9137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CB32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10E9B1-3E24-3A4E-AF14-E12D286AF265}"/>
              </a:ext>
            </a:extLst>
          </p:cNvPr>
          <p:cNvSpPr txBox="1"/>
          <p:nvPr/>
        </p:nvSpPr>
        <p:spPr>
          <a:xfrm>
            <a:off x="544347" y="292137"/>
            <a:ext cx="8501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Professor(a) de Extensão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D7441BB-852C-1547-B142-992E8B836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384" b="-12307"/>
          <a:stretch/>
        </p:blipFill>
        <p:spPr>
          <a:xfrm rot="5400000" flipH="1">
            <a:off x="7930725" y="2596725"/>
            <a:ext cx="6858000" cy="1664552"/>
          </a:xfrm>
          <a:prstGeom prst="rect">
            <a:avLst/>
          </a:prstGeom>
        </p:spPr>
      </p:pic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4418812"/>
              </p:ext>
            </p:extLst>
          </p:nvPr>
        </p:nvGraphicFramePr>
        <p:xfrm>
          <a:off x="1305138" y="1134817"/>
          <a:ext cx="4240800" cy="258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782614"/>
              </p:ext>
            </p:extLst>
          </p:nvPr>
        </p:nvGraphicFramePr>
        <p:xfrm>
          <a:off x="5545938" y="1143918"/>
          <a:ext cx="4240800" cy="258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595020"/>
              </p:ext>
            </p:extLst>
          </p:nvPr>
        </p:nvGraphicFramePr>
        <p:xfrm>
          <a:off x="5565532" y="3713827"/>
          <a:ext cx="4240800" cy="258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380947"/>
              </p:ext>
            </p:extLst>
          </p:nvPr>
        </p:nvGraphicFramePr>
        <p:xfrm>
          <a:off x="1305136" y="3722928"/>
          <a:ext cx="4240800" cy="258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2858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EBA7C21-FE6F-7F45-B503-FC340D9FDCB3}"/>
              </a:ext>
            </a:extLst>
          </p:cNvPr>
          <p:cNvSpPr/>
          <p:nvPr/>
        </p:nvSpPr>
        <p:spPr>
          <a:xfrm>
            <a:off x="6600332" y="440062"/>
            <a:ext cx="9137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CB32C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10E9B1-3E24-3A4E-AF14-E12D286AF265}"/>
              </a:ext>
            </a:extLst>
          </p:cNvPr>
          <p:cNvSpPr txBox="1"/>
          <p:nvPr/>
        </p:nvSpPr>
        <p:spPr>
          <a:xfrm>
            <a:off x="6705997" y="335106"/>
            <a:ext cx="516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Professor(a) de Extensão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D7441BB-852C-1547-B142-992E8B836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384" b="-12307"/>
          <a:stretch/>
        </p:blipFill>
        <p:spPr>
          <a:xfrm rot="16200000" flipH="1">
            <a:off x="-2596724" y="2596724"/>
            <a:ext cx="6858000" cy="1664552"/>
          </a:xfrm>
          <a:prstGeom prst="rect">
            <a:avLst/>
          </a:prstGeom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581397"/>
              </p:ext>
            </p:extLst>
          </p:nvPr>
        </p:nvGraphicFramePr>
        <p:xfrm>
          <a:off x="1951795" y="1856935"/>
          <a:ext cx="4648537" cy="3778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2434768"/>
              </p:ext>
            </p:extLst>
          </p:nvPr>
        </p:nvGraphicFramePr>
        <p:xfrm>
          <a:off x="6600332" y="1856935"/>
          <a:ext cx="4648537" cy="3778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9048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FAA5FA3-806B-844A-828B-262D5C0BD0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1737" y="-2"/>
            <a:ext cx="8090263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EDC6834-CB6E-834C-A89D-92E46F57A5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9080206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13000"/>
              </a:prstClr>
            </a:outerShdw>
          </a:effectLst>
        </p:spPr>
      </p:pic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492847-8B3C-7D40-9A41-EBDAAD541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958533"/>
              </p:ext>
            </p:extLst>
          </p:nvPr>
        </p:nvGraphicFramePr>
        <p:xfrm>
          <a:off x="-1" y="1915998"/>
          <a:ext cx="6556627" cy="4709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CEBA7C21-FE6F-7F45-B503-FC340D9FDCB3}"/>
              </a:ext>
            </a:extLst>
          </p:cNvPr>
          <p:cNvSpPr/>
          <p:nvPr/>
        </p:nvSpPr>
        <p:spPr>
          <a:xfrm>
            <a:off x="424389" y="794185"/>
            <a:ext cx="91373" cy="420651"/>
          </a:xfrm>
          <a:prstGeom prst="rect">
            <a:avLst/>
          </a:prstGeom>
          <a:solidFill>
            <a:srgbClr val="D39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CB32C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10E9B1-3E24-3A4E-AF14-E12D286AF265}"/>
              </a:ext>
            </a:extLst>
          </p:cNvPr>
          <p:cNvSpPr txBox="1"/>
          <p:nvPr/>
        </p:nvSpPr>
        <p:spPr>
          <a:xfrm>
            <a:off x="530055" y="689229"/>
            <a:ext cx="4803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372064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Material Didático e Plataforma Online</a:t>
            </a:r>
          </a:p>
        </p:txBody>
      </p:sp>
    </p:spTree>
    <p:extLst>
      <p:ext uri="{BB962C8B-B14F-4D97-AF65-F5344CB8AC3E}">
        <p14:creationId xmlns:p14="http://schemas.microsoft.com/office/powerpoint/2010/main" val="79281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IO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D3190DA15DFE4FAFADE4CF1ED35B41" ma:contentTypeVersion="13" ma:contentTypeDescription="Crie um novo documento." ma:contentTypeScope="" ma:versionID="44ac65fef321e7a3f460fde2f342a17f">
  <xsd:schema xmlns:xsd="http://www.w3.org/2001/XMLSchema" xmlns:xs="http://www.w3.org/2001/XMLSchema" xmlns:p="http://schemas.microsoft.com/office/2006/metadata/properties" xmlns:ns2="c96f5a7c-2630-405e-9018-6fa676b8ed14" xmlns:ns3="34cf9721-6b6f-4ea4-9741-6b541d5c2008" xmlns:ns4="20758ede-c556-462e-96b3-acad21b5b9b7" targetNamespace="http://schemas.microsoft.com/office/2006/metadata/properties" ma:root="true" ma:fieldsID="8650cea794672b90567e8fb88f48e0ee" ns2:_="" ns3:_="" ns4:_="">
    <xsd:import namespace="c96f5a7c-2630-405e-9018-6fa676b8ed14"/>
    <xsd:import namespace="34cf9721-6b6f-4ea4-9741-6b541d5c2008"/>
    <xsd:import namespace="20758ede-c556-462e-96b3-acad21b5b9b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6f5a7c-2630-405e-9018-6fa676b8ed1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9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f9721-6b6f-4ea4-9741-6b541d5c200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758ede-c556-462e-96b3-acad21b5b9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c96f5a7c-2630-405e-9018-6fa676b8ed14">CYV6RQYTM43E-296335170-40384</_dlc_DocId>
    <_dlc_DocIdUrl xmlns="c96f5a7c-2630-405e-9018-6fa676b8ed14">
      <Url>https://institutoios.sharepoint.com/sites/docs/com/_layouts/15/DocIdRedir.aspx?ID=CYV6RQYTM43E-296335170-40384</Url>
      <Description>CYV6RQYTM43E-296335170-40384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6F5489-5ADE-430B-9B26-38C0B6AE22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6f5a7c-2630-405e-9018-6fa676b8ed14"/>
    <ds:schemaRef ds:uri="34cf9721-6b6f-4ea4-9741-6b541d5c2008"/>
    <ds:schemaRef ds:uri="20758ede-c556-462e-96b3-acad21b5b9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1A83C7-668F-4057-8CCC-CF38FE77CD31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20758ede-c556-462e-96b3-acad21b5b9b7"/>
    <ds:schemaRef ds:uri="http://schemas.microsoft.com/office/2006/metadata/properties"/>
    <ds:schemaRef ds:uri="34cf9721-6b6f-4ea4-9741-6b541d5c2008"/>
    <ds:schemaRef ds:uri="http://schemas.openxmlformats.org/package/2006/metadata/core-properties"/>
    <ds:schemaRef ds:uri="c96f5a7c-2630-405e-9018-6fa676b8ed14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559265D-8D2E-4C54-85AA-8EBF826E38B7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7ED1518-D538-4356-A21B-B095BC0ABD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20431</TotalTime>
  <Words>453</Words>
  <Application>Microsoft Office PowerPoint</Application>
  <PresentationFormat>Widescreen</PresentationFormat>
  <Paragraphs>93</Paragraphs>
  <Slides>15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Kênia Souto Gil</dc:creator>
  <cp:lastModifiedBy>Jesiel Matusalem Amaro Junior</cp:lastModifiedBy>
  <cp:revision>398</cp:revision>
  <dcterms:created xsi:type="dcterms:W3CDTF">2021-03-12T14:30:45Z</dcterms:created>
  <dcterms:modified xsi:type="dcterms:W3CDTF">2024-08-13T15:41:43Z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0x0101001ED3190DA15DFE4FAFADE4CF1ED35B41</vt:lpwstr>
  </property>
  <property fmtid="{D5CDD505-2E9C-101B-9397-08002B2CF9AE}" pid="3" name="_dlc_DocIdItemGuid">
    <vt:lpwstr>9e5876c9-0ea4-4872-a46b-4dc9380bb6f6</vt:lpwstr>
  </property>
</Properties>
</file>